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7" r:id="rId4"/>
    <p:sldId id="264" r:id="rId5"/>
    <p:sldId id="266" r:id="rId6"/>
    <p:sldId id="286" r:id="rId7"/>
    <p:sldId id="270" r:id="rId8"/>
    <p:sldId id="287" r:id="rId9"/>
    <p:sldId id="28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6AFCF6-F3E5-4EB0-BFDC-57649DBA14A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89CAC3-891A-45A8-8245-B0A8E00B98D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Get you data in shape - Use a template for data entry/collection</a:t>
          </a:r>
        </a:p>
      </dgm:t>
    </dgm:pt>
    <dgm:pt modelId="{7A555A95-C791-447D-83E8-DB762CBE3D5B}" type="parTrans" cxnId="{2355E579-4859-4B9F-9AEB-45D6C8C82E49}">
      <dgm:prSet/>
      <dgm:spPr/>
      <dgm:t>
        <a:bodyPr/>
        <a:lstStyle/>
        <a:p>
          <a:endParaRPr lang="en-US"/>
        </a:p>
      </dgm:t>
    </dgm:pt>
    <dgm:pt modelId="{723E7901-FBAC-4F94-A096-89604FC09461}" type="sibTrans" cxnId="{2355E579-4859-4B9F-9AEB-45D6C8C82E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FED115-4502-4EF9-AD8E-44F5A44EB53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Use short, but descriptive sheet and variable names. No spaces or special characters</a:t>
          </a:r>
        </a:p>
      </dgm:t>
    </dgm:pt>
    <dgm:pt modelId="{CEB7B7AC-5103-4972-A338-2F830AA63530}" type="parTrans" cxnId="{FD290FC2-914E-4BD8-BCB5-3F0A99AA5EDC}">
      <dgm:prSet/>
      <dgm:spPr/>
      <dgm:t>
        <a:bodyPr/>
        <a:lstStyle/>
        <a:p>
          <a:endParaRPr lang="en-US"/>
        </a:p>
      </dgm:t>
    </dgm:pt>
    <dgm:pt modelId="{B096A4B3-A00D-4B4C-BB58-80F0B5943EDB}" type="sibTrans" cxnId="{FD290FC2-914E-4BD8-BCB5-3F0A99AA5E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EFB2FF-9068-42A9-BE62-A03C173601D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No graphs on data sheet - copy data to a new sheet for graphing</a:t>
          </a:r>
        </a:p>
      </dgm:t>
    </dgm:pt>
    <dgm:pt modelId="{47C38D09-EB0F-474F-8BB3-D217DA31B926}" type="parTrans" cxnId="{5F4629F9-E4BF-4496-A6F9-8CDB5B169C9B}">
      <dgm:prSet/>
      <dgm:spPr/>
      <dgm:t>
        <a:bodyPr/>
        <a:lstStyle/>
        <a:p>
          <a:endParaRPr lang="en-US"/>
        </a:p>
      </dgm:t>
    </dgm:pt>
    <dgm:pt modelId="{32F5BF53-9FC3-4732-84AE-7E7B17E56E0F}" type="sibTrans" cxnId="{5F4629F9-E4BF-4496-A6F9-8CDB5B169C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55E378-FB00-4AA6-A128-56565737F24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No formulae on data sheet</a:t>
          </a:r>
        </a:p>
      </dgm:t>
    </dgm:pt>
    <dgm:pt modelId="{1B1BD0CE-7DE3-4851-A7F8-AC5F601C48C8}" type="parTrans" cxnId="{3D8DEDDA-2C8C-4F0A-9014-20AA7CFA9458}">
      <dgm:prSet/>
      <dgm:spPr/>
      <dgm:t>
        <a:bodyPr/>
        <a:lstStyle/>
        <a:p>
          <a:endParaRPr lang="en-US"/>
        </a:p>
      </dgm:t>
    </dgm:pt>
    <dgm:pt modelId="{754FD92E-19FA-4D1F-A0F3-21BB6C331C7C}" type="sibTrans" cxnId="{3D8DEDDA-2C8C-4F0A-9014-20AA7CFA9458}">
      <dgm:prSet/>
      <dgm:spPr/>
      <dgm:t>
        <a:bodyPr/>
        <a:lstStyle/>
        <a:p>
          <a:endParaRPr lang="en-US"/>
        </a:p>
      </dgm:t>
    </dgm:pt>
    <dgm:pt modelId="{958E9D68-DCB7-4779-A179-8CC50F93D836}" type="pres">
      <dgm:prSet presAssocID="{7D6AFCF6-F3E5-4EB0-BFDC-57649DBA14AA}" presName="root" presStyleCnt="0">
        <dgm:presLayoutVars>
          <dgm:dir/>
          <dgm:resizeHandles val="exact"/>
        </dgm:presLayoutVars>
      </dgm:prSet>
      <dgm:spPr/>
    </dgm:pt>
    <dgm:pt modelId="{07C1829B-7D44-48AC-9C5C-9DE366892928}" type="pres">
      <dgm:prSet presAssocID="{B689CAC3-891A-45A8-8245-B0A8E00B98D4}" presName="compNode" presStyleCnt="0"/>
      <dgm:spPr/>
    </dgm:pt>
    <dgm:pt modelId="{2A4D46D0-FDD9-457C-96A6-31162A44B0E5}" type="pres">
      <dgm:prSet presAssocID="{B689CAC3-891A-45A8-8245-B0A8E00B98D4}" presName="iconBgRect" presStyleLbl="bgShp" presStyleIdx="0" presStyleCnt="4"/>
      <dgm:spPr/>
    </dgm:pt>
    <dgm:pt modelId="{D57336F2-5753-4EA5-8725-7CE515CAC873}" type="pres">
      <dgm:prSet presAssocID="{B689CAC3-891A-45A8-8245-B0A8E00B98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87C4C1-6E9F-48E4-84D7-55E7EA44AF28}" type="pres">
      <dgm:prSet presAssocID="{B689CAC3-891A-45A8-8245-B0A8E00B98D4}" presName="spaceRect" presStyleCnt="0"/>
      <dgm:spPr/>
    </dgm:pt>
    <dgm:pt modelId="{7CC428AF-4751-4A5E-BD88-7BEBDAA7D5E9}" type="pres">
      <dgm:prSet presAssocID="{B689CAC3-891A-45A8-8245-B0A8E00B98D4}" presName="textRect" presStyleLbl="revTx" presStyleIdx="0" presStyleCnt="4" custLinFactNeighborX="-6216">
        <dgm:presLayoutVars>
          <dgm:chMax val="1"/>
          <dgm:chPref val="1"/>
        </dgm:presLayoutVars>
      </dgm:prSet>
      <dgm:spPr/>
    </dgm:pt>
    <dgm:pt modelId="{148204A1-551B-47D4-80CF-E25C790A0A14}" type="pres">
      <dgm:prSet presAssocID="{723E7901-FBAC-4F94-A096-89604FC09461}" presName="sibTrans" presStyleCnt="0"/>
      <dgm:spPr/>
    </dgm:pt>
    <dgm:pt modelId="{F4714C36-80AE-4A5D-B3A1-B5C0A4BA2571}" type="pres">
      <dgm:prSet presAssocID="{7FFED115-4502-4EF9-AD8E-44F5A44EB53D}" presName="compNode" presStyleCnt="0"/>
      <dgm:spPr/>
    </dgm:pt>
    <dgm:pt modelId="{942884FB-C36E-4072-A57A-94725675D6F5}" type="pres">
      <dgm:prSet presAssocID="{7FFED115-4502-4EF9-AD8E-44F5A44EB53D}" presName="iconBgRect" presStyleLbl="bgShp" presStyleIdx="1" presStyleCnt="4"/>
      <dgm:spPr/>
    </dgm:pt>
    <dgm:pt modelId="{362A8053-ED96-4187-9C9B-A33A02E3355D}" type="pres">
      <dgm:prSet presAssocID="{7FFED115-4502-4EF9-AD8E-44F5A44EB5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CB0087E-A97E-4659-BD7F-59072A6F92BA}" type="pres">
      <dgm:prSet presAssocID="{7FFED115-4502-4EF9-AD8E-44F5A44EB53D}" presName="spaceRect" presStyleCnt="0"/>
      <dgm:spPr/>
    </dgm:pt>
    <dgm:pt modelId="{E015BD72-F34B-4686-A1C5-0C3545E79679}" type="pres">
      <dgm:prSet presAssocID="{7FFED115-4502-4EF9-AD8E-44F5A44EB53D}" presName="textRect" presStyleLbl="revTx" presStyleIdx="1" presStyleCnt="4">
        <dgm:presLayoutVars>
          <dgm:chMax val="1"/>
          <dgm:chPref val="1"/>
        </dgm:presLayoutVars>
      </dgm:prSet>
      <dgm:spPr/>
    </dgm:pt>
    <dgm:pt modelId="{C3163BB6-8A4F-4B0D-BEF8-6F2C62DDA30B}" type="pres">
      <dgm:prSet presAssocID="{B096A4B3-A00D-4B4C-BB58-80F0B5943EDB}" presName="sibTrans" presStyleCnt="0"/>
      <dgm:spPr/>
    </dgm:pt>
    <dgm:pt modelId="{76CA3D83-AF97-41BD-812C-E5EA010E8C55}" type="pres">
      <dgm:prSet presAssocID="{BEEFB2FF-9068-42A9-BE62-A03C173601D6}" presName="compNode" presStyleCnt="0"/>
      <dgm:spPr/>
    </dgm:pt>
    <dgm:pt modelId="{2C8332CC-6859-4110-9589-8AA0AA99FC96}" type="pres">
      <dgm:prSet presAssocID="{BEEFB2FF-9068-42A9-BE62-A03C173601D6}" presName="iconBgRect" presStyleLbl="bgShp" presStyleIdx="2" presStyleCnt="4"/>
      <dgm:spPr/>
    </dgm:pt>
    <dgm:pt modelId="{F38C007E-DB24-4D09-BA01-F77884BA287B}" type="pres">
      <dgm:prSet presAssocID="{BEEFB2FF-9068-42A9-BE62-A03C173601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8487AC06-1295-4265-877A-85F7A3F47643}" type="pres">
      <dgm:prSet presAssocID="{BEEFB2FF-9068-42A9-BE62-A03C173601D6}" presName="spaceRect" presStyleCnt="0"/>
      <dgm:spPr/>
    </dgm:pt>
    <dgm:pt modelId="{5F192419-37CB-4394-8B53-AFF64E5BDCD8}" type="pres">
      <dgm:prSet presAssocID="{BEEFB2FF-9068-42A9-BE62-A03C173601D6}" presName="textRect" presStyleLbl="revTx" presStyleIdx="2" presStyleCnt="4" custScaleX="103582" custScaleY="110516">
        <dgm:presLayoutVars>
          <dgm:chMax val="1"/>
          <dgm:chPref val="1"/>
        </dgm:presLayoutVars>
      </dgm:prSet>
      <dgm:spPr/>
    </dgm:pt>
    <dgm:pt modelId="{9558F802-EF17-4CCC-95FC-C7310E159E99}" type="pres">
      <dgm:prSet presAssocID="{32F5BF53-9FC3-4732-84AE-7E7B17E56E0F}" presName="sibTrans" presStyleCnt="0"/>
      <dgm:spPr/>
    </dgm:pt>
    <dgm:pt modelId="{03C0C279-CED5-4FE2-908D-D294D46A1C09}" type="pres">
      <dgm:prSet presAssocID="{4555E378-FB00-4AA6-A128-56565737F24A}" presName="compNode" presStyleCnt="0"/>
      <dgm:spPr/>
    </dgm:pt>
    <dgm:pt modelId="{CCF9E54D-0F5D-4E3E-B855-E497FB5C002E}" type="pres">
      <dgm:prSet presAssocID="{4555E378-FB00-4AA6-A128-56565737F24A}" presName="iconBgRect" presStyleLbl="bgShp" presStyleIdx="3" presStyleCnt="4"/>
      <dgm:spPr/>
    </dgm:pt>
    <dgm:pt modelId="{CC2D878C-7BAC-4FCD-83AF-E5D0BC7C16E1}" type="pres">
      <dgm:prSet presAssocID="{4555E378-FB00-4AA6-A128-56565737F2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5B24460-555B-4383-90C6-50A1038B7C1B}" type="pres">
      <dgm:prSet presAssocID="{4555E378-FB00-4AA6-A128-56565737F24A}" presName="spaceRect" presStyleCnt="0"/>
      <dgm:spPr/>
    </dgm:pt>
    <dgm:pt modelId="{BFDC734A-5889-4E5C-9D7B-B1AC85275B93}" type="pres">
      <dgm:prSet presAssocID="{4555E378-FB00-4AA6-A128-56565737F2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B4202B-A60F-49CB-848C-DE315DEC3C08}" type="presOf" srcId="{BEEFB2FF-9068-42A9-BE62-A03C173601D6}" destId="{5F192419-37CB-4394-8B53-AFF64E5BDCD8}" srcOrd="0" destOrd="0" presId="urn:microsoft.com/office/officeart/2018/5/layout/IconCircleLabelList"/>
    <dgm:cxn modelId="{5C50786D-9EAE-4B27-B66F-4972549E8988}" type="presOf" srcId="{B689CAC3-891A-45A8-8245-B0A8E00B98D4}" destId="{7CC428AF-4751-4A5E-BD88-7BEBDAA7D5E9}" srcOrd="0" destOrd="0" presId="urn:microsoft.com/office/officeart/2018/5/layout/IconCircleLabelList"/>
    <dgm:cxn modelId="{2355E579-4859-4B9F-9AEB-45D6C8C82E49}" srcId="{7D6AFCF6-F3E5-4EB0-BFDC-57649DBA14AA}" destId="{B689CAC3-891A-45A8-8245-B0A8E00B98D4}" srcOrd="0" destOrd="0" parTransId="{7A555A95-C791-447D-83E8-DB762CBE3D5B}" sibTransId="{723E7901-FBAC-4F94-A096-89604FC09461}"/>
    <dgm:cxn modelId="{44E08DA5-CE0F-461D-9669-29EF7CD7E270}" type="presOf" srcId="{4555E378-FB00-4AA6-A128-56565737F24A}" destId="{BFDC734A-5889-4E5C-9D7B-B1AC85275B93}" srcOrd="0" destOrd="0" presId="urn:microsoft.com/office/officeart/2018/5/layout/IconCircleLabelList"/>
    <dgm:cxn modelId="{BF8C0BC1-7B33-4E07-956F-CAA3BAA04BEC}" type="presOf" srcId="{7FFED115-4502-4EF9-AD8E-44F5A44EB53D}" destId="{E015BD72-F34B-4686-A1C5-0C3545E79679}" srcOrd="0" destOrd="0" presId="urn:microsoft.com/office/officeart/2018/5/layout/IconCircleLabelList"/>
    <dgm:cxn modelId="{FD290FC2-914E-4BD8-BCB5-3F0A99AA5EDC}" srcId="{7D6AFCF6-F3E5-4EB0-BFDC-57649DBA14AA}" destId="{7FFED115-4502-4EF9-AD8E-44F5A44EB53D}" srcOrd="1" destOrd="0" parTransId="{CEB7B7AC-5103-4972-A338-2F830AA63530}" sibTransId="{B096A4B3-A00D-4B4C-BB58-80F0B5943EDB}"/>
    <dgm:cxn modelId="{1E4BECD0-3DA1-4665-898A-3755E4E4E3B8}" type="presOf" srcId="{7D6AFCF6-F3E5-4EB0-BFDC-57649DBA14AA}" destId="{958E9D68-DCB7-4779-A179-8CC50F93D836}" srcOrd="0" destOrd="0" presId="urn:microsoft.com/office/officeart/2018/5/layout/IconCircleLabelList"/>
    <dgm:cxn modelId="{3D8DEDDA-2C8C-4F0A-9014-20AA7CFA9458}" srcId="{7D6AFCF6-F3E5-4EB0-BFDC-57649DBA14AA}" destId="{4555E378-FB00-4AA6-A128-56565737F24A}" srcOrd="3" destOrd="0" parTransId="{1B1BD0CE-7DE3-4851-A7F8-AC5F601C48C8}" sibTransId="{754FD92E-19FA-4D1F-A0F3-21BB6C331C7C}"/>
    <dgm:cxn modelId="{5F4629F9-E4BF-4496-A6F9-8CDB5B169C9B}" srcId="{7D6AFCF6-F3E5-4EB0-BFDC-57649DBA14AA}" destId="{BEEFB2FF-9068-42A9-BE62-A03C173601D6}" srcOrd="2" destOrd="0" parTransId="{47C38D09-EB0F-474F-8BB3-D217DA31B926}" sibTransId="{32F5BF53-9FC3-4732-84AE-7E7B17E56E0F}"/>
    <dgm:cxn modelId="{6A4DA0C5-67FF-4423-BE39-6A55A8971423}" type="presParOf" srcId="{958E9D68-DCB7-4779-A179-8CC50F93D836}" destId="{07C1829B-7D44-48AC-9C5C-9DE366892928}" srcOrd="0" destOrd="0" presId="urn:microsoft.com/office/officeart/2018/5/layout/IconCircleLabelList"/>
    <dgm:cxn modelId="{D1E04688-0C14-4F09-B338-AC62D4230590}" type="presParOf" srcId="{07C1829B-7D44-48AC-9C5C-9DE366892928}" destId="{2A4D46D0-FDD9-457C-96A6-31162A44B0E5}" srcOrd="0" destOrd="0" presId="urn:microsoft.com/office/officeart/2018/5/layout/IconCircleLabelList"/>
    <dgm:cxn modelId="{66F50E20-65F3-441A-8A94-49A211E4D58F}" type="presParOf" srcId="{07C1829B-7D44-48AC-9C5C-9DE366892928}" destId="{D57336F2-5753-4EA5-8725-7CE515CAC873}" srcOrd="1" destOrd="0" presId="urn:microsoft.com/office/officeart/2018/5/layout/IconCircleLabelList"/>
    <dgm:cxn modelId="{1D2E0452-CAEA-4CDA-B066-F8B02C7FE72D}" type="presParOf" srcId="{07C1829B-7D44-48AC-9C5C-9DE366892928}" destId="{7787C4C1-6E9F-48E4-84D7-55E7EA44AF28}" srcOrd="2" destOrd="0" presId="urn:microsoft.com/office/officeart/2018/5/layout/IconCircleLabelList"/>
    <dgm:cxn modelId="{FEF9A6E7-9A40-4E5F-A5E4-A5A00C792BA3}" type="presParOf" srcId="{07C1829B-7D44-48AC-9C5C-9DE366892928}" destId="{7CC428AF-4751-4A5E-BD88-7BEBDAA7D5E9}" srcOrd="3" destOrd="0" presId="urn:microsoft.com/office/officeart/2018/5/layout/IconCircleLabelList"/>
    <dgm:cxn modelId="{0205BC83-5270-463B-A727-015D5752116C}" type="presParOf" srcId="{958E9D68-DCB7-4779-A179-8CC50F93D836}" destId="{148204A1-551B-47D4-80CF-E25C790A0A14}" srcOrd="1" destOrd="0" presId="urn:microsoft.com/office/officeart/2018/5/layout/IconCircleLabelList"/>
    <dgm:cxn modelId="{D7D1974E-2BBA-4526-B5FB-4FBD86AB7F05}" type="presParOf" srcId="{958E9D68-DCB7-4779-A179-8CC50F93D836}" destId="{F4714C36-80AE-4A5D-B3A1-B5C0A4BA2571}" srcOrd="2" destOrd="0" presId="urn:microsoft.com/office/officeart/2018/5/layout/IconCircleLabelList"/>
    <dgm:cxn modelId="{2D28328E-DAF4-4285-952D-E304293CDEE3}" type="presParOf" srcId="{F4714C36-80AE-4A5D-B3A1-B5C0A4BA2571}" destId="{942884FB-C36E-4072-A57A-94725675D6F5}" srcOrd="0" destOrd="0" presId="urn:microsoft.com/office/officeart/2018/5/layout/IconCircleLabelList"/>
    <dgm:cxn modelId="{47391189-2696-439E-8465-4091879678B4}" type="presParOf" srcId="{F4714C36-80AE-4A5D-B3A1-B5C0A4BA2571}" destId="{362A8053-ED96-4187-9C9B-A33A02E3355D}" srcOrd="1" destOrd="0" presId="urn:microsoft.com/office/officeart/2018/5/layout/IconCircleLabelList"/>
    <dgm:cxn modelId="{7B584C17-5336-4BE4-975C-278BD0B440F4}" type="presParOf" srcId="{F4714C36-80AE-4A5D-B3A1-B5C0A4BA2571}" destId="{3CB0087E-A97E-4659-BD7F-59072A6F92BA}" srcOrd="2" destOrd="0" presId="urn:microsoft.com/office/officeart/2018/5/layout/IconCircleLabelList"/>
    <dgm:cxn modelId="{C90D460C-A2AA-4840-A518-F3517730B5F6}" type="presParOf" srcId="{F4714C36-80AE-4A5D-B3A1-B5C0A4BA2571}" destId="{E015BD72-F34B-4686-A1C5-0C3545E79679}" srcOrd="3" destOrd="0" presId="urn:microsoft.com/office/officeart/2018/5/layout/IconCircleLabelList"/>
    <dgm:cxn modelId="{35C49E84-B79C-4A34-997E-F4CDE5C28D25}" type="presParOf" srcId="{958E9D68-DCB7-4779-A179-8CC50F93D836}" destId="{C3163BB6-8A4F-4B0D-BEF8-6F2C62DDA30B}" srcOrd="3" destOrd="0" presId="urn:microsoft.com/office/officeart/2018/5/layout/IconCircleLabelList"/>
    <dgm:cxn modelId="{BE588619-ECB2-4DC3-B766-63CC951E5118}" type="presParOf" srcId="{958E9D68-DCB7-4779-A179-8CC50F93D836}" destId="{76CA3D83-AF97-41BD-812C-E5EA010E8C55}" srcOrd="4" destOrd="0" presId="urn:microsoft.com/office/officeart/2018/5/layout/IconCircleLabelList"/>
    <dgm:cxn modelId="{9F887656-E7CE-4CD3-A0BD-60C0DD9AC952}" type="presParOf" srcId="{76CA3D83-AF97-41BD-812C-E5EA010E8C55}" destId="{2C8332CC-6859-4110-9589-8AA0AA99FC96}" srcOrd="0" destOrd="0" presId="urn:microsoft.com/office/officeart/2018/5/layout/IconCircleLabelList"/>
    <dgm:cxn modelId="{68B0C35F-4CA1-4418-94DB-915A38B76A81}" type="presParOf" srcId="{76CA3D83-AF97-41BD-812C-E5EA010E8C55}" destId="{F38C007E-DB24-4D09-BA01-F77884BA287B}" srcOrd="1" destOrd="0" presId="urn:microsoft.com/office/officeart/2018/5/layout/IconCircleLabelList"/>
    <dgm:cxn modelId="{77957265-2363-4E67-89CE-A3CA59144814}" type="presParOf" srcId="{76CA3D83-AF97-41BD-812C-E5EA010E8C55}" destId="{8487AC06-1295-4265-877A-85F7A3F47643}" srcOrd="2" destOrd="0" presId="urn:microsoft.com/office/officeart/2018/5/layout/IconCircleLabelList"/>
    <dgm:cxn modelId="{5FDDAF47-0C4D-4ED9-AB01-1248AA0EE422}" type="presParOf" srcId="{76CA3D83-AF97-41BD-812C-E5EA010E8C55}" destId="{5F192419-37CB-4394-8B53-AFF64E5BDCD8}" srcOrd="3" destOrd="0" presId="urn:microsoft.com/office/officeart/2018/5/layout/IconCircleLabelList"/>
    <dgm:cxn modelId="{96DA85B3-02B0-40F3-A9C5-F8FE3C1E1694}" type="presParOf" srcId="{958E9D68-DCB7-4779-A179-8CC50F93D836}" destId="{9558F802-EF17-4CCC-95FC-C7310E159E99}" srcOrd="5" destOrd="0" presId="urn:microsoft.com/office/officeart/2018/5/layout/IconCircleLabelList"/>
    <dgm:cxn modelId="{33567DDB-66AB-4233-916F-8BCF82EDA5F1}" type="presParOf" srcId="{958E9D68-DCB7-4779-A179-8CC50F93D836}" destId="{03C0C279-CED5-4FE2-908D-D294D46A1C09}" srcOrd="6" destOrd="0" presId="urn:microsoft.com/office/officeart/2018/5/layout/IconCircleLabelList"/>
    <dgm:cxn modelId="{49B4464A-2D3E-4595-BDB8-F61B67B4BAE4}" type="presParOf" srcId="{03C0C279-CED5-4FE2-908D-D294D46A1C09}" destId="{CCF9E54D-0F5D-4E3E-B855-E497FB5C002E}" srcOrd="0" destOrd="0" presId="urn:microsoft.com/office/officeart/2018/5/layout/IconCircleLabelList"/>
    <dgm:cxn modelId="{F23DCA46-687E-480E-BEE9-1DFCC96039A6}" type="presParOf" srcId="{03C0C279-CED5-4FE2-908D-D294D46A1C09}" destId="{CC2D878C-7BAC-4FCD-83AF-E5D0BC7C16E1}" srcOrd="1" destOrd="0" presId="urn:microsoft.com/office/officeart/2018/5/layout/IconCircleLabelList"/>
    <dgm:cxn modelId="{8C8EC174-A909-4BB2-9A36-47FF110A80F8}" type="presParOf" srcId="{03C0C279-CED5-4FE2-908D-D294D46A1C09}" destId="{05B24460-555B-4383-90C6-50A1038B7C1B}" srcOrd="2" destOrd="0" presId="urn:microsoft.com/office/officeart/2018/5/layout/IconCircleLabelList"/>
    <dgm:cxn modelId="{F9C61205-811C-433F-9872-E674533A56BA}" type="presParOf" srcId="{03C0C279-CED5-4FE2-908D-D294D46A1C09}" destId="{BFDC734A-5889-4E5C-9D7B-B1AC85275B9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D46D0-FDD9-457C-96A6-31162A44B0E5}">
      <dsp:nvSpPr>
        <dsp:cNvPr id="0" name=""/>
        <dsp:cNvSpPr/>
      </dsp:nvSpPr>
      <dsp:spPr>
        <a:xfrm>
          <a:off x="704288" y="730707"/>
          <a:ext cx="1464956" cy="14649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336F2-5753-4EA5-8725-7CE515CAC873}">
      <dsp:nvSpPr>
        <dsp:cNvPr id="0" name=""/>
        <dsp:cNvSpPr/>
      </dsp:nvSpPr>
      <dsp:spPr>
        <a:xfrm>
          <a:off x="1016492" y="1042911"/>
          <a:ext cx="840548" cy="840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428AF-4751-4A5E-BD88-7BEBDAA7D5E9}">
      <dsp:nvSpPr>
        <dsp:cNvPr id="0" name=""/>
        <dsp:cNvSpPr/>
      </dsp:nvSpPr>
      <dsp:spPr>
        <a:xfrm>
          <a:off x="86701" y="2651961"/>
          <a:ext cx="2401567" cy="15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Get you data in shape - Use a template for data entry/collection</a:t>
          </a:r>
        </a:p>
      </dsp:txBody>
      <dsp:txXfrm>
        <a:off x="86701" y="2651961"/>
        <a:ext cx="2401567" cy="1555312"/>
      </dsp:txXfrm>
    </dsp:sp>
    <dsp:sp modelId="{942884FB-C36E-4072-A57A-94725675D6F5}">
      <dsp:nvSpPr>
        <dsp:cNvPr id="0" name=""/>
        <dsp:cNvSpPr/>
      </dsp:nvSpPr>
      <dsp:spPr>
        <a:xfrm>
          <a:off x="3526130" y="730707"/>
          <a:ext cx="1464956" cy="1464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A8053-ED96-4187-9C9B-A33A02E3355D}">
      <dsp:nvSpPr>
        <dsp:cNvPr id="0" name=""/>
        <dsp:cNvSpPr/>
      </dsp:nvSpPr>
      <dsp:spPr>
        <a:xfrm>
          <a:off x="3838334" y="1042911"/>
          <a:ext cx="840548" cy="840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5BD72-F34B-4686-A1C5-0C3545E79679}">
      <dsp:nvSpPr>
        <dsp:cNvPr id="0" name=""/>
        <dsp:cNvSpPr/>
      </dsp:nvSpPr>
      <dsp:spPr>
        <a:xfrm>
          <a:off x="3057824" y="2651961"/>
          <a:ext cx="2401567" cy="15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Use short, but descriptive sheet and variable names. No spaces or special characters</a:t>
          </a:r>
        </a:p>
      </dsp:txBody>
      <dsp:txXfrm>
        <a:off x="3057824" y="2651961"/>
        <a:ext cx="2401567" cy="1555312"/>
      </dsp:txXfrm>
    </dsp:sp>
    <dsp:sp modelId="{2C8332CC-6859-4110-9589-8AA0AA99FC96}">
      <dsp:nvSpPr>
        <dsp:cNvPr id="0" name=""/>
        <dsp:cNvSpPr/>
      </dsp:nvSpPr>
      <dsp:spPr>
        <a:xfrm>
          <a:off x="6390984" y="689818"/>
          <a:ext cx="1464956" cy="14649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C007E-DB24-4D09-BA01-F77884BA287B}">
      <dsp:nvSpPr>
        <dsp:cNvPr id="0" name=""/>
        <dsp:cNvSpPr/>
      </dsp:nvSpPr>
      <dsp:spPr>
        <a:xfrm>
          <a:off x="6703188" y="1002022"/>
          <a:ext cx="840548" cy="840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92419-37CB-4394-8B53-AFF64E5BDCD8}">
      <dsp:nvSpPr>
        <dsp:cNvPr id="0" name=""/>
        <dsp:cNvSpPr/>
      </dsp:nvSpPr>
      <dsp:spPr>
        <a:xfrm>
          <a:off x="5879667" y="2529294"/>
          <a:ext cx="2487591" cy="1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No graphs on data sheet - copy data to a new sheet for graphing</a:t>
          </a:r>
        </a:p>
      </dsp:txBody>
      <dsp:txXfrm>
        <a:off x="5879667" y="2529294"/>
        <a:ext cx="2487591" cy="1718869"/>
      </dsp:txXfrm>
    </dsp:sp>
    <dsp:sp modelId="{CCF9E54D-0F5D-4E3E-B855-E497FB5C002E}">
      <dsp:nvSpPr>
        <dsp:cNvPr id="0" name=""/>
        <dsp:cNvSpPr/>
      </dsp:nvSpPr>
      <dsp:spPr>
        <a:xfrm>
          <a:off x="9255839" y="730707"/>
          <a:ext cx="1464956" cy="14649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D878C-7BAC-4FCD-83AF-E5D0BC7C16E1}">
      <dsp:nvSpPr>
        <dsp:cNvPr id="0" name=""/>
        <dsp:cNvSpPr/>
      </dsp:nvSpPr>
      <dsp:spPr>
        <a:xfrm>
          <a:off x="9568042" y="1042911"/>
          <a:ext cx="840548" cy="840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C734A-5889-4E5C-9D7B-B1AC85275B93}">
      <dsp:nvSpPr>
        <dsp:cNvPr id="0" name=""/>
        <dsp:cNvSpPr/>
      </dsp:nvSpPr>
      <dsp:spPr>
        <a:xfrm>
          <a:off x="8787533" y="2651961"/>
          <a:ext cx="2401567" cy="15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No formulae on data sheet</a:t>
          </a:r>
        </a:p>
      </dsp:txBody>
      <dsp:txXfrm>
        <a:off x="8787533" y="2651961"/>
        <a:ext cx="2401567" cy="15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9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6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4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6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4DC0D6-7728-4689-9EE5-68A9AF481C48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42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4532-29B0-CA09-B475-3ECDA797E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Excelling with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E8717-7958-23E5-0E84-89A246B13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1: R Workshop</a:t>
            </a:r>
          </a:p>
        </p:txBody>
      </p:sp>
    </p:spTree>
    <p:extLst>
      <p:ext uri="{BB962C8B-B14F-4D97-AF65-F5344CB8AC3E}">
        <p14:creationId xmlns:p14="http://schemas.microsoft.com/office/powerpoint/2010/main" val="323761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05DD3-3492-966B-5743-8A626E22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8" y="0"/>
            <a:ext cx="12136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658F-A5D7-4436-87CB-0A28C898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23" y="559430"/>
            <a:ext cx="10515600" cy="9707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DATA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6D5F-E0DE-4292-9615-048E6299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2" y="1737000"/>
            <a:ext cx="11019453" cy="392668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In our digital world, data pours into organizations from many sources –</a:t>
            </a:r>
          </a:p>
          <a:p>
            <a:pPr lvl="1">
              <a:spcAft>
                <a:spcPts val="12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Scanners, sensors – lab devices etc.</a:t>
            </a:r>
          </a:p>
          <a:p>
            <a:pPr lvl="1">
              <a:spcAft>
                <a:spcPts val="12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Smart devices – Phones, TVs, etc.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avenir-light"/>
              </a:rPr>
              <a:t>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ocial media – Twitter, Facebook, YouTube, etc.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avenir-light"/>
              </a:rPr>
              <a:t>V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ideo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avenir-light"/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venir-light"/>
              </a:rPr>
              <a:t>exts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avenir-light"/>
              </a:rPr>
              <a:t>Managing data effectively requires having a data strategy and reliable methods to </a:t>
            </a:r>
            <a:r>
              <a:rPr lang="en-US" sz="2400" dirty="0">
                <a:solidFill>
                  <a:srgbClr val="7030A0"/>
                </a:solidFill>
                <a:latin typeface="avenir-light"/>
              </a:rPr>
              <a:t>access</a:t>
            </a:r>
            <a:r>
              <a:rPr lang="en-US" sz="2400" dirty="0">
                <a:solidFill>
                  <a:srgbClr val="000000"/>
                </a:solidFill>
                <a:latin typeface="avenir-ligh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avenir-light"/>
              </a:rPr>
              <a:t>integrate</a:t>
            </a:r>
            <a:r>
              <a:rPr lang="en-US" sz="2400" dirty="0">
                <a:solidFill>
                  <a:srgbClr val="000000"/>
                </a:solidFill>
                <a:latin typeface="avenir-ligh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avenir-light"/>
              </a:rPr>
              <a:t>cleanse</a:t>
            </a:r>
            <a:r>
              <a:rPr lang="en-US" sz="2400" dirty="0">
                <a:solidFill>
                  <a:srgbClr val="000000"/>
                </a:solidFill>
                <a:latin typeface="avenir-ligh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avenir-light"/>
              </a:rPr>
              <a:t>store</a:t>
            </a:r>
            <a:r>
              <a:rPr lang="en-US" sz="2400" dirty="0">
                <a:solidFill>
                  <a:srgbClr val="000000"/>
                </a:solidFill>
                <a:latin typeface="avenir-light"/>
              </a:rPr>
              <a:t> and </a:t>
            </a:r>
            <a:r>
              <a:rPr lang="en-US" sz="2400" dirty="0">
                <a:solidFill>
                  <a:srgbClr val="7030A0"/>
                </a:solidFill>
                <a:latin typeface="avenir-light"/>
              </a:rPr>
              <a:t>prepare data</a:t>
            </a:r>
            <a:r>
              <a:rPr lang="en-US" sz="2400" dirty="0">
                <a:solidFill>
                  <a:srgbClr val="000000"/>
                </a:solidFill>
                <a:latin typeface="avenir-light"/>
              </a:rPr>
              <a:t> for analytics.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1E42E0-CB2E-B2F1-BD92-EDB01BAE665F}"/>
              </a:ext>
            </a:extLst>
          </p:cNvPr>
          <p:cNvSpPr/>
          <p:nvPr/>
        </p:nvSpPr>
        <p:spPr>
          <a:xfrm>
            <a:off x="1240971" y="5775649"/>
            <a:ext cx="10300996" cy="52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rgbClr val="000000"/>
                </a:solidFill>
                <a:effectLst/>
                <a:latin typeface="avenir-light"/>
              </a:rPr>
              <a:t>The value of data depends on 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avenir-light"/>
              </a:rPr>
              <a:t>what you do with it </a:t>
            </a:r>
          </a:p>
        </p:txBody>
      </p:sp>
    </p:spTree>
    <p:extLst>
      <p:ext uri="{BB962C8B-B14F-4D97-AF65-F5344CB8AC3E}">
        <p14:creationId xmlns:p14="http://schemas.microsoft.com/office/powerpoint/2010/main" val="258829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09B80-8BC2-4483-B670-9C051DB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176" y="709882"/>
            <a:ext cx="7078824" cy="5558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229B-C842-4E89-988C-F02A811ED578}"/>
              </a:ext>
            </a:extLst>
          </p:cNvPr>
          <p:cNvSpPr txBox="1"/>
          <p:nvPr/>
        </p:nvSpPr>
        <p:spPr>
          <a:xfrm>
            <a:off x="111967" y="1843973"/>
            <a:ext cx="5187821" cy="2169825"/>
          </a:xfrm>
          <a:custGeom>
            <a:avLst/>
            <a:gdLst>
              <a:gd name="connsiteX0" fmla="*/ 0 w 5187821"/>
              <a:gd name="connsiteY0" fmla="*/ 0 h 2169825"/>
              <a:gd name="connsiteX1" fmla="*/ 420790 w 5187821"/>
              <a:gd name="connsiteY1" fmla="*/ 0 h 2169825"/>
              <a:gd name="connsiteX2" fmla="*/ 1049093 w 5187821"/>
              <a:gd name="connsiteY2" fmla="*/ 0 h 2169825"/>
              <a:gd name="connsiteX3" fmla="*/ 1573639 w 5187821"/>
              <a:gd name="connsiteY3" fmla="*/ 0 h 2169825"/>
              <a:gd name="connsiteX4" fmla="*/ 2253820 w 5187821"/>
              <a:gd name="connsiteY4" fmla="*/ 0 h 2169825"/>
              <a:gd name="connsiteX5" fmla="*/ 2778366 w 5187821"/>
              <a:gd name="connsiteY5" fmla="*/ 0 h 2169825"/>
              <a:gd name="connsiteX6" fmla="*/ 3302913 w 5187821"/>
              <a:gd name="connsiteY6" fmla="*/ 0 h 2169825"/>
              <a:gd name="connsiteX7" fmla="*/ 3931215 w 5187821"/>
              <a:gd name="connsiteY7" fmla="*/ 0 h 2169825"/>
              <a:gd name="connsiteX8" fmla="*/ 4611396 w 5187821"/>
              <a:gd name="connsiteY8" fmla="*/ 0 h 2169825"/>
              <a:gd name="connsiteX9" fmla="*/ 5187821 w 5187821"/>
              <a:gd name="connsiteY9" fmla="*/ 0 h 2169825"/>
              <a:gd name="connsiteX10" fmla="*/ 5187821 w 5187821"/>
              <a:gd name="connsiteY10" fmla="*/ 520758 h 2169825"/>
              <a:gd name="connsiteX11" fmla="*/ 5187821 w 5187821"/>
              <a:gd name="connsiteY11" fmla="*/ 1106611 h 2169825"/>
              <a:gd name="connsiteX12" fmla="*/ 5187821 w 5187821"/>
              <a:gd name="connsiteY12" fmla="*/ 1670765 h 2169825"/>
              <a:gd name="connsiteX13" fmla="*/ 5187821 w 5187821"/>
              <a:gd name="connsiteY13" fmla="*/ 2169825 h 2169825"/>
              <a:gd name="connsiteX14" fmla="*/ 4767031 w 5187821"/>
              <a:gd name="connsiteY14" fmla="*/ 2169825 h 2169825"/>
              <a:gd name="connsiteX15" fmla="*/ 4346241 w 5187821"/>
              <a:gd name="connsiteY15" fmla="*/ 2169825 h 2169825"/>
              <a:gd name="connsiteX16" fmla="*/ 3717938 w 5187821"/>
              <a:gd name="connsiteY16" fmla="*/ 2169825 h 2169825"/>
              <a:gd name="connsiteX17" fmla="*/ 3193392 w 5187821"/>
              <a:gd name="connsiteY17" fmla="*/ 2169825 h 2169825"/>
              <a:gd name="connsiteX18" fmla="*/ 2513211 w 5187821"/>
              <a:gd name="connsiteY18" fmla="*/ 2169825 h 2169825"/>
              <a:gd name="connsiteX19" fmla="*/ 1936787 w 5187821"/>
              <a:gd name="connsiteY19" fmla="*/ 2169825 h 2169825"/>
              <a:gd name="connsiteX20" fmla="*/ 1515997 w 5187821"/>
              <a:gd name="connsiteY20" fmla="*/ 2169825 h 2169825"/>
              <a:gd name="connsiteX21" fmla="*/ 887694 w 5187821"/>
              <a:gd name="connsiteY21" fmla="*/ 2169825 h 2169825"/>
              <a:gd name="connsiteX22" fmla="*/ 0 w 5187821"/>
              <a:gd name="connsiteY22" fmla="*/ 2169825 h 2169825"/>
              <a:gd name="connsiteX23" fmla="*/ 0 w 5187821"/>
              <a:gd name="connsiteY23" fmla="*/ 1649067 h 2169825"/>
              <a:gd name="connsiteX24" fmla="*/ 0 w 5187821"/>
              <a:gd name="connsiteY24" fmla="*/ 1171706 h 2169825"/>
              <a:gd name="connsiteX25" fmla="*/ 0 w 5187821"/>
              <a:gd name="connsiteY25" fmla="*/ 650948 h 2169825"/>
              <a:gd name="connsiteX26" fmla="*/ 0 w 5187821"/>
              <a:gd name="connsiteY26" fmla="*/ 0 h 216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87821" h="2169825" extrusionOk="0">
                <a:moveTo>
                  <a:pt x="0" y="0"/>
                </a:moveTo>
                <a:cubicBezTo>
                  <a:pt x="132849" y="-36140"/>
                  <a:pt x="259308" y="10900"/>
                  <a:pt x="420790" y="0"/>
                </a:cubicBezTo>
                <a:cubicBezTo>
                  <a:pt x="582272" y="-10900"/>
                  <a:pt x="801341" y="3691"/>
                  <a:pt x="1049093" y="0"/>
                </a:cubicBezTo>
                <a:cubicBezTo>
                  <a:pt x="1296845" y="-3691"/>
                  <a:pt x="1355683" y="47282"/>
                  <a:pt x="1573639" y="0"/>
                </a:cubicBezTo>
                <a:cubicBezTo>
                  <a:pt x="1791595" y="-47282"/>
                  <a:pt x="1973061" y="54523"/>
                  <a:pt x="2253820" y="0"/>
                </a:cubicBezTo>
                <a:cubicBezTo>
                  <a:pt x="2534579" y="-54523"/>
                  <a:pt x="2605305" y="21987"/>
                  <a:pt x="2778366" y="0"/>
                </a:cubicBezTo>
                <a:cubicBezTo>
                  <a:pt x="2951427" y="-21987"/>
                  <a:pt x="3080433" y="33529"/>
                  <a:pt x="3302913" y="0"/>
                </a:cubicBezTo>
                <a:cubicBezTo>
                  <a:pt x="3525393" y="-33529"/>
                  <a:pt x="3785498" y="56317"/>
                  <a:pt x="3931215" y="0"/>
                </a:cubicBezTo>
                <a:cubicBezTo>
                  <a:pt x="4076932" y="-56317"/>
                  <a:pt x="4403106" y="15189"/>
                  <a:pt x="4611396" y="0"/>
                </a:cubicBezTo>
                <a:cubicBezTo>
                  <a:pt x="4819686" y="-15189"/>
                  <a:pt x="5052372" y="13153"/>
                  <a:pt x="5187821" y="0"/>
                </a:cubicBezTo>
                <a:cubicBezTo>
                  <a:pt x="5248324" y="188171"/>
                  <a:pt x="5149742" y="407019"/>
                  <a:pt x="5187821" y="520758"/>
                </a:cubicBezTo>
                <a:cubicBezTo>
                  <a:pt x="5225900" y="634497"/>
                  <a:pt x="5175969" y="936413"/>
                  <a:pt x="5187821" y="1106611"/>
                </a:cubicBezTo>
                <a:cubicBezTo>
                  <a:pt x="5199673" y="1276809"/>
                  <a:pt x="5149379" y="1398953"/>
                  <a:pt x="5187821" y="1670765"/>
                </a:cubicBezTo>
                <a:cubicBezTo>
                  <a:pt x="5226263" y="1942577"/>
                  <a:pt x="5162975" y="1931000"/>
                  <a:pt x="5187821" y="2169825"/>
                </a:cubicBezTo>
                <a:cubicBezTo>
                  <a:pt x="4988918" y="2170978"/>
                  <a:pt x="4880475" y="2168166"/>
                  <a:pt x="4767031" y="2169825"/>
                </a:cubicBezTo>
                <a:cubicBezTo>
                  <a:pt x="4653587" y="2171484"/>
                  <a:pt x="4518249" y="2166478"/>
                  <a:pt x="4346241" y="2169825"/>
                </a:cubicBezTo>
                <a:cubicBezTo>
                  <a:pt x="4174233" y="2173172"/>
                  <a:pt x="3855494" y="2119295"/>
                  <a:pt x="3717938" y="2169825"/>
                </a:cubicBezTo>
                <a:cubicBezTo>
                  <a:pt x="3580382" y="2220355"/>
                  <a:pt x="3455052" y="2113661"/>
                  <a:pt x="3193392" y="2169825"/>
                </a:cubicBezTo>
                <a:cubicBezTo>
                  <a:pt x="2931732" y="2225989"/>
                  <a:pt x="2666783" y="2116736"/>
                  <a:pt x="2513211" y="2169825"/>
                </a:cubicBezTo>
                <a:cubicBezTo>
                  <a:pt x="2359639" y="2222914"/>
                  <a:pt x="2076497" y="2114281"/>
                  <a:pt x="1936787" y="2169825"/>
                </a:cubicBezTo>
                <a:cubicBezTo>
                  <a:pt x="1797077" y="2225369"/>
                  <a:pt x="1717582" y="2167320"/>
                  <a:pt x="1515997" y="2169825"/>
                </a:cubicBezTo>
                <a:cubicBezTo>
                  <a:pt x="1314412" y="2172330"/>
                  <a:pt x="1021272" y="2105397"/>
                  <a:pt x="887694" y="2169825"/>
                </a:cubicBezTo>
                <a:cubicBezTo>
                  <a:pt x="754116" y="2234253"/>
                  <a:pt x="247468" y="2142626"/>
                  <a:pt x="0" y="2169825"/>
                </a:cubicBezTo>
                <a:cubicBezTo>
                  <a:pt x="-52055" y="2005966"/>
                  <a:pt x="15842" y="1819638"/>
                  <a:pt x="0" y="1649067"/>
                </a:cubicBezTo>
                <a:cubicBezTo>
                  <a:pt x="-15842" y="1478496"/>
                  <a:pt x="5241" y="1311473"/>
                  <a:pt x="0" y="1171706"/>
                </a:cubicBezTo>
                <a:cubicBezTo>
                  <a:pt x="-5241" y="1031939"/>
                  <a:pt x="20588" y="880304"/>
                  <a:pt x="0" y="650948"/>
                </a:cubicBezTo>
                <a:cubicBezTo>
                  <a:pt x="-20588" y="421592"/>
                  <a:pt x="30522" y="3133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765261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1A1A1A"/>
                </a:solidFill>
                <a:latin typeface="Merriweather"/>
              </a:rPr>
              <a:t>a</a:t>
            </a:r>
            <a:r>
              <a:rPr lang="en-US" sz="2000" b="1" dirty="0" err="1">
                <a:solidFill>
                  <a:srgbClr val="1A1A1A"/>
                </a:solidFill>
                <a:latin typeface="Merriweather"/>
              </a:rPr>
              <a:t>C</a:t>
            </a:r>
            <a:r>
              <a:rPr lang="en-US" sz="2000" dirty="0" err="1">
                <a:solidFill>
                  <a:srgbClr val="1A1A1A"/>
                </a:solidFill>
                <a:latin typeface="Merriweather"/>
              </a:rPr>
              <a:t>curacy</a:t>
            </a:r>
            <a:r>
              <a:rPr lang="en-US" sz="2000" dirty="0">
                <a:solidFill>
                  <a:srgbClr val="1A1A1A"/>
                </a:solidFill>
                <a:latin typeface="Merriweather"/>
              </a:rPr>
              <a:t> = Correct. Are the measurements correct on average? 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1A1A1A"/>
                </a:solidFill>
                <a:latin typeface="Merriweather"/>
              </a:rPr>
              <a:t>p</a:t>
            </a:r>
            <a:r>
              <a:rPr lang="en-US" sz="2000" b="1" dirty="0" err="1">
                <a:solidFill>
                  <a:srgbClr val="1A1A1A"/>
                </a:solidFill>
                <a:latin typeface="Merriweather"/>
              </a:rPr>
              <a:t>R</a:t>
            </a:r>
            <a:r>
              <a:rPr lang="en-US" sz="2000" dirty="0" err="1">
                <a:solidFill>
                  <a:srgbClr val="1A1A1A"/>
                </a:solidFill>
                <a:latin typeface="Merriweather"/>
              </a:rPr>
              <a:t>ecision</a:t>
            </a:r>
            <a:r>
              <a:rPr lang="en-US" sz="2000" dirty="0">
                <a:solidFill>
                  <a:srgbClr val="1A1A1A"/>
                </a:solidFill>
                <a:latin typeface="Merriweather"/>
              </a:rPr>
              <a:t> = reproducible, repeatable. When you measure the same item multiple times, do you get similar values?</a:t>
            </a:r>
            <a:endParaRPr lang="en-US" sz="2000" b="0" i="0" dirty="0">
              <a:solidFill>
                <a:srgbClr val="1A1A1A"/>
              </a:solidFill>
              <a:effectLst/>
              <a:latin typeface="Merriweather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BA348-2E39-4397-88A9-ED96030E80A7}"/>
              </a:ext>
            </a:extLst>
          </p:cNvPr>
          <p:cNvSpPr txBox="1">
            <a:spLocks/>
          </p:cNvSpPr>
          <p:nvPr/>
        </p:nvSpPr>
        <p:spPr>
          <a:xfrm>
            <a:off x="2515762" y="33663"/>
            <a:ext cx="7160476" cy="883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  <a:latin typeface="+mn-lt"/>
              </a:rPr>
              <a:t>WHAT YOU MEASURE AND HOW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78C19-6970-EB46-9D7B-42F6375ED85C}"/>
              </a:ext>
            </a:extLst>
          </p:cNvPr>
          <p:cNvSpPr txBox="1"/>
          <p:nvPr/>
        </p:nvSpPr>
        <p:spPr>
          <a:xfrm>
            <a:off x="9765842" y="3163113"/>
            <a:ext cx="1953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Systematically off target!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932A7-E639-8A5B-747F-D76E4B502F1C}"/>
              </a:ext>
            </a:extLst>
          </p:cNvPr>
          <p:cNvSpPr txBox="1"/>
          <p:nvPr/>
        </p:nvSpPr>
        <p:spPr>
          <a:xfrm>
            <a:off x="5473266" y="6017313"/>
            <a:ext cx="2261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Points average out to be on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04E23-39E7-9983-6BAD-FB34068E1410}"/>
              </a:ext>
            </a:extLst>
          </p:cNvPr>
          <p:cNvSpPr txBox="1"/>
          <p:nvPr/>
        </p:nvSpPr>
        <p:spPr>
          <a:xfrm>
            <a:off x="9405650" y="5932674"/>
            <a:ext cx="2159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Points on target on average and are close together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8DC52-90DD-ACEF-9460-E8CD8422CF3B}"/>
              </a:ext>
            </a:extLst>
          </p:cNvPr>
          <p:cNvSpPr txBox="1"/>
          <p:nvPr/>
        </p:nvSpPr>
        <p:spPr>
          <a:xfrm>
            <a:off x="770937" y="4941000"/>
            <a:ext cx="406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or true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Measured values</a:t>
            </a:r>
          </a:p>
        </p:txBody>
      </p:sp>
    </p:spTree>
    <p:extLst>
      <p:ext uri="{BB962C8B-B14F-4D97-AF65-F5344CB8AC3E}">
        <p14:creationId xmlns:p14="http://schemas.microsoft.com/office/powerpoint/2010/main" val="13501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AD7CE-9D47-46CD-A31E-43743394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70" y="1241278"/>
            <a:ext cx="7363860" cy="4094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373FC-3861-499C-91CA-37CBC88E9157}"/>
              </a:ext>
            </a:extLst>
          </p:cNvPr>
          <p:cNvSpPr txBox="1"/>
          <p:nvPr/>
        </p:nvSpPr>
        <p:spPr>
          <a:xfrm>
            <a:off x="3048000" y="16072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“REPRODUCIBILITY CRISIS”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31B7C-12B7-430B-85E0-9AEC8B1AEBD6}"/>
              </a:ext>
            </a:extLst>
          </p:cNvPr>
          <p:cNvSpPr txBox="1"/>
          <p:nvPr/>
        </p:nvSpPr>
        <p:spPr>
          <a:xfrm>
            <a:off x="106850" y="2216951"/>
            <a:ext cx="4362513" cy="1200329"/>
          </a:xfrm>
          <a:custGeom>
            <a:avLst/>
            <a:gdLst>
              <a:gd name="connsiteX0" fmla="*/ 0 w 4362513"/>
              <a:gd name="connsiteY0" fmla="*/ 0 h 1200329"/>
              <a:gd name="connsiteX1" fmla="*/ 501689 w 4362513"/>
              <a:gd name="connsiteY1" fmla="*/ 0 h 1200329"/>
              <a:gd name="connsiteX2" fmla="*/ 916128 w 4362513"/>
              <a:gd name="connsiteY2" fmla="*/ 0 h 1200329"/>
              <a:gd name="connsiteX3" fmla="*/ 1548692 w 4362513"/>
              <a:gd name="connsiteY3" fmla="*/ 0 h 1200329"/>
              <a:gd name="connsiteX4" fmla="*/ 2050381 w 4362513"/>
              <a:gd name="connsiteY4" fmla="*/ 0 h 1200329"/>
              <a:gd name="connsiteX5" fmla="*/ 2552070 w 4362513"/>
              <a:gd name="connsiteY5" fmla="*/ 0 h 1200329"/>
              <a:gd name="connsiteX6" fmla="*/ 3184634 w 4362513"/>
              <a:gd name="connsiteY6" fmla="*/ 0 h 1200329"/>
              <a:gd name="connsiteX7" fmla="*/ 3642698 w 4362513"/>
              <a:gd name="connsiteY7" fmla="*/ 0 h 1200329"/>
              <a:gd name="connsiteX8" fmla="*/ 4362513 w 4362513"/>
              <a:gd name="connsiteY8" fmla="*/ 0 h 1200329"/>
              <a:gd name="connsiteX9" fmla="*/ 4362513 w 4362513"/>
              <a:gd name="connsiteY9" fmla="*/ 424116 h 1200329"/>
              <a:gd name="connsiteX10" fmla="*/ 4362513 w 4362513"/>
              <a:gd name="connsiteY10" fmla="*/ 800219 h 1200329"/>
              <a:gd name="connsiteX11" fmla="*/ 4362513 w 4362513"/>
              <a:gd name="connsiteY11" fmla="*/ 1200329 h 1200329"/>
              <a:gd name="connsiteX12" fmla="*/ 3773574 w 4362513"/>
              <a:gd name="connsiteY12" fmla="*/ 1200329 h 1200329"/>
              <a:gd name="connsiteX13" fmla="*/ 3141009 w 4362513"/>
              <a:gd name="connsiteY13" fmla="*/ 1200329 h 1200329"/>
              <a:gd name="connsiteX14" fmla="*/ 2508445 w 4362513"/>
              <a:gd name="connsiteY14" fmla="*/ 1200329 h 1200329"/>
              <a:gd name="connsiteX15" fmla="*/ 2050381 w 4362513"/>
              <a:gd name="connsiteY15" fmla="*/ 1200329 h 1200329"/>
              <a:gd name="connsiteX16" fmla="*/ 1505067 w 4362513"/>
              <a:gd name="connsiteY16" fmla="*/ 1200329 h 1200329"/>
              <a:gd name="connsiteX17" fmla="*/ 872503 w 4362513"/>
              <a:gd name="connsiteY17" fmla="*/ 1200329 h 1200329"/>
              <a:gd name="connsiteX18" fmla="*/ 0 w 4362513"/>
              <a:gd name="connsiteY18" fmla="*/ 1200329 h 1200329"/>
              <a:gd name="connsiteX19" fmla="*/ 0 w 4362513"/>
              <a:gd name="connsiteY19" fmla="*/ 836229 h 1200329"/>
              <a:gd name="connsiteX20" fmla="*/ 0 w 4362513"/>
              <a:gd name="connsiteY20" fmla="*/ 460126 h 1200329"/>
              <a:gd name="connsiteX21" fmla="*/ 0 w 4362513"/>
              <a:gd name="connsiteY21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62513" h="1200329" extrusionOk="0">
                <a:moveTo>
                  <a:pt x="0" y="0"/>
                </a:moveTo>
                <a:cubicBezTo>
                  <a:pt x="140150" y="-9647"/>
                  <a:pt x="338066" y="15188"/>
                  <a:pt x="501689" y="0"/>
                </a:cubicBezTo>
                <a:cubicBezTo>
                  <a:pt x="665312" y="-15188"/>
                  <a:pt x="751423" y="35359"/>
                  <a:pt x="916128" y="0"/>
                </a:cubicBezTo>
                <a:cubicBezTo>
                  <a:pt x="1080833" y="-35359"/>
                  <a:pt x="1261377" y="65341"/>
                  <a:pt x="1548692" y="0"/>
                </a:cubicBezTo>
                <a:cubicBezTo>
                  <a:pt x="1836007" y="-65341"/>
                  <a:pt x="1940095" y="33939"/>
                  <a:pt x="2050381" y="0"/>
                </a:cubicBezTo>
                <a:cubicBezTo>
                  <a:pt x="2160667" y="-33939"/>
                  <a:pt x="2333493" y="34817"/>
                  <a:pt x="2552070" y="0"/>
                </a:cubicBezTo>
                <a:cubicBezTo>
                  <a:pt x="2770647" y="-34817"/>
                  <a:pt x="2977531" y="23696"/>
                  <a:pt x="3184634" y="0"/>
                </a:cubicBezTo>
                <a:cubicBezTo>
                  <a:pt x="3391737" y="-23696"/>
                  <a:pt x="3528834" y="22232"/>
                  <a:pt x="3642698" y="0"/>
                </a:cubicBezTo>
                <a:cubicBezTo>
                  <a:pt x="3756562" y="-22232"/>
                  <a:pt x="4093487" y="49399"/>
                  <a:pt x="4362513" y="0"/>
                </a:cubicBezTo>
                <a:cubicBezTo>
                  <a:pt x="4406138" y="139432"/>
                  <a:pt x="4321561" y="324368"/>
                  <a:pt x="4362513" y="424116"/>
                </a:cubicBezTo>
                <a:cubicBezTo>
                  <a:pt x="4403465" y="523864"/>
                  <a:pt x="4341921" y="627513"/>
                  <a:pt x="4362513" y="800219"/>
                </a:cubicBezTo>
                <a:cubicBezTo>
                  <a:pt x="4383105" y="972925"/>
                  <a:pt x="4320808" y="1039944"/>
                  <a:pt x="4362513" y="1200329"/>
                </a:cubicBezTo>
                <a:cubicBezTo>
                  <a:pt x="4098527" y="1244277"/>
                  <a:pt x="4023751" y="1159360"/>
                  <a:pt x="3773574" y="1200329"/>
                </a:cubicBezTo>
                <a:cubicBezTo>
                  <a:pt x="3523397" y="1241298"/>
                  <a:pt x="3282172" y="1148663"/>
                  <a:pt x="3141009" y="1200329"/>
                </a:cubicBezTo>
                <a:cubicBezTo>
                  <a:pt x="2999846" y="1251995"/>
                  <a:pt x="2793703" y="1199068"/>
                  <a:pt x="2508445" y="1200329"/>
                </a:cubicBezTo>
                <a:cubicBezTo>
                  <a:pt x="2223187" y="1201590"/>
                  <a:pt x="2268319" y="1156695"/>
                  <a:pt x="2050381" y="1200329"/>
                </a:cubicBezTo>
                <a:cubicBezTo>
                  <a:pt x="1832443" y="1243963"/>
                  <a:pt x="1718058" y="1192553"/>
                  <a:pt x="1505067" y="1200329"/>
                </a:cubicBezTo>
                <a:cubicBezTo>
                  <a:pt x="1292076" y="1208105"/>
                  <a:pt x="1135666" y="1145696"/>
                  <a:pt x="872503" y="1200329"/>
                </a:cubicBezTo>
                <a:cubicBezTo>
                  <a:pt x="609340" y="1254962"/>
                  <a:pt x="296878" y="1195413"/>
                  <a:pt x="0" y="1200329"/>
                </a:cubicBezTo>
                <a:cubicBezTo>
                  <a:pt x="-24197" y="1036806"/>
                  <a:pt x="30541" y="985070"/>
                  <a:pt x="0" y="836229"/>
                </a:cubicBezTo>
                <a:cubicBezTo>
                  <a:pt x="-30541" y="687388"/>
                  <a:pt x="27653" y="622722"/>
                  <a:pt x="0" y="460126"/>
                </a:cubicBezTo>
                <a:cubicBezTo>
                  <a:pt x="-27653" y="297530"/>
                  <a:pt x="31170" y="128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Up to 2/3 of researchers have tried and failed to reproduce another scientist’s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CCDE-B892-4173-9BB7-6B1C93AC9FD5}"/>
              </a:ext>
            </a:extLst>
          </p:cNvPr>
          <p:cNvSpPr txBox="1"/>
          <p:nvPr/>
        </p:nvSpPr>
        <p:spPr>
          <a:xfrm>
            <a:off x="541879" y="5578216"/>
            <a:ext cx="10666895" cy="830997"/>
          </a:xfrm>
          <a:custGeom>
            <a:avLst/>
            <a:gdLst>
              <a:gd name="connsiteX0" fmla="*/ 0 w 10666895"/>
              <a:gd name="connsiteY0" fmla="*/ 0 h 830997"/>
              <a:gd name="connsiteX1" fmla="*/ 805943 w 10666895"/>
              <a:gd name="connsiteY1" fmla="*/ 0 h 830997"/>
              <a:gd name="connsiteX2" fmla="*/ 1398548 w 10666895"/>
              <a:gd name="connsiteY2" fmla="*/ 0 h 830997"/>
              <a:gd name="connsiteX3" fmla="*/ 1884485 w 10666895"/>
              <a:gd name="connsiteY3" fmla="*/ 0 h 830997"/>
              <a:gd name="connsiteX4" fmla="*/ 2477090 w 10666895"/>
              <a:gd name="connsiteY4" fmla="*/ 0 h 830997"/>
              <a:gd name="connsiteX5" fmla="*/ 2963026 w 10666895"/>
              <a:gd name="connsiteY5" fmla="*/ 0 h 830997"/>
              <a:gd name="connsiteX6" fmla="*/ 3235625 w 10666895"/>
              <a:gd name="connsiteY6" fmla="*/ 0 h 830997"/>
              <a:gd name="connsiteX7" fmla="*/ 4041568 w 10666895"/>
              <a:gd name="connsiteY7" fmla="*/ 0 h 830997"/>
              <a:gd name="connsiteX8" fmla="*/ 4420835 w 10666895"/>
              <a:gd name="connsiteY8" fmla="*/ 0 h 830997"/>
              <a:gd name="connsiteX9" fmla="*/ 4800103 w 10666895"/>
              <a:gd name="connsiteY9" fmla="*/ 0 h 830997"/>
              <a:gd name="connsiteX10" fmla="*/ 5499377 w 10666895"/>
              <a:gd name="connsiteY10" fmla="*/ 0 h 830997"/>
              <a:gd name="connsiteX11" fmla="*/ 5771975 w 10666895"/>
              <a:gd name="connsiteY11" fmla="*/ 0 h 830997"/>
              <a:gd name="connsiteX12" fmla="*/ 6044574 w 10666895"/>
              <a:gd name="connsiteY12" fmla="*/ 0 h 830997"/>
              <a:gd name="connsiteX13" fmla="*/ 6423841 w 10666895"/>
              <a:gd name="connsiteY13" fmla="*/ 0 h 830997"/>
              <a:gd name="connsiteX14" fmla="*/ 7016446 w 10666895"/>
              <a:gd name="connsiteY14" fmla="*/ 0 h 830997"/>
              <a:gd name="connsiteX15" fmla="*/ 7289045 w 10666895"/>
              <a:gd name="connsiteY15" fmla="*/ 0 h 830997"/>
              <a:gd name="connsiteX16" fmla="*/ 7988319 w 10666895"/>
              <a:gd name="connsiteY16" fmla="*/ 0 h 830997"/>
              <a:gd name="connsiteX17" fmla="*/ 8474255 w 10666895"/>
              <a:gd name="connsiteY17" fmla="*/ 0 h 830997"/>
              <a:gd name="connsiteX18" fmla="*/ 9066861 w 10666895"/>
              <a:gd name="connsiteY18" fmla="*/ 0 h 830997"/>
              <a:gd name="connsiteX19" fmla="*/ 9872804 w 10666895"/>
              <a:gd name="connsiteY19" fmla="*/ 0 h 830997"/>
              <a:gd name="connsiteX20" fmla="*/ 10666895 w 10666895"/>
              <a:gd name="connsiteY20" fmla="*/ 0 h 830997"/>
              <a:gd name="connsiteX21" fmla="*/ 10666895 w 10666895"/>
              <a:gd name="connsiteY21" fmla="*/ 415499 h 830997"/>
              <a:gd name="connsiteX22" fmla="*/ 10666895 w 10666895"/>
              <a:gd name="connsiteY22" fmla="*/ 830997 h 830997"/>
              <a:gd name="connsiteX23" fmla="*/ 10394297 w 10666895"/>
              <a:gd name="connsiteY23" fmla="*/ 830997 h 830997"/>
              <a:gd name="connsiteX24" fmla="*/ 10121698 w 10666895"/>
              <a:gd name="connsiteY24" fmla="*/ 830997 h 830997"/>
              <a:gd name="connsiteX25" fmla="*/ 9315755 w 10666895"/>
              <a:gd name="connsiteY25" fmla="*/ 830997 h 830997"/>
              <a:gd name="connsiteX26" fmla="*/ 8616481 w 10666895"/>
              <a:gd name="connsiteY26" fmla="*/ 830997 h 830997"/>
              <a:gd name="connsiteX27" fmla="*/ 8130544 w 10666895"/>
              <a:gd name="connsiteY27" fmla="*/ 830997 h 830997"/>
              <a:gd name="connsiteX28" fmla="*/ 7751277 w 10666895"/>
              <a:gd name="connsiteY28" fmla="*/ 830997 h 830997"/>
              <a:gd name="connsiteX29" fmla="*/ 7052003 w 10666895"/>
              <a:gd name="connsiteY29" fmla="*/ 830997 h 830997"/>
              <a:gd name="connsiteX30" fmla="*/ 6459398 w 10666895"/>
              <a:gd name="connsiteY30" fmla="*/ 830997 h 830997"/>
              <a:gd name="connsiteX31" fmla="*/ 5760123 w 10666895"/>
              <a:gd name="connsiteY31" fmla="*/ 830997 h 830997"/>
              <a:gd name="connsiteX32" fmla="*/ 5487525 w 10666895"/>
              <a:gd name="connsiteY32" fmla="*/ 830997 h 830997"/>
              <a:gd name="connsiteX33" fmla="*/ 5214926 w 10666895"/>
              <a:gd name="connsiteY33" fmla="*/ 830997 h 830997"/>
              <a:gd name="connsiteX34" fmla="*/ 4515652 w 10666895"/>
              <a:gd name="connsiteY34" fmla="*/ 830997 h 830997"/>
              <a:gd name="connsiteX35" fmla="*/ 4029716 w 10666895"/>
              <a:gd name="connsiteY35" fmla="*/ 830997 h 830997"/>
              <a:gd name="connsiteX36" fmla="*/ 3757117 w 10666895"/>
              <a:gd name="connsiteY36" fmla="*/ 830997 h 830997"/>
              <a:gd name="connsiteX37" fmla="*/ 3164512 w 10666895"/>
              <a:gd name="connsiteY37" fmla="*/ 830997 h 830997"/>
              <a:gd name="connsiteX38" fmla="*/ 2785245 w 10666895"/>
              <a:gd name="connsiteY38" fmla="*/ 830997 h 830997"/>
              <a:gd name="connsiteX39" fmla="*/ 2405977 w 10666895"/>
              <a:gd name="connsiteY39" fmla="*/ 830997 h 830997"/>
              <a:gd name="connsiteX40" fmla="*/ 1920041 w 10666895"/>
              <a:gd name="connsiteY40" fmla="*/ 830997 h 830997"/>
              <a:gd name="connsiteX41" fmla="*/ 1434105 w 10666895"/>
              <a:gd name="connsiteY41" fmla="*/ 830997 h 830997"/>
              <a:gd name="connsiteX42" fmla="*/ 628162 w 10666895"/>
              <a:gd name="connsiteY42" fmla="*/ 830997 h 830997"/>
              <a:gd name="connsiteX43" fmla="*/ 0 w 10666895"/>
              <a:gd name="connsiteY43" fmla="*/ 830997 h 830997"/>
              <a:gd name="connsiteX44" fmla="*/ 0 w 10666895"/>
              <a:gd name="connsiteY44" fmla="*/ 398879 h 830997"/>
              <a:gd name="connsiteX45" fmla="*/ 0 w 10666895"/>
              <a:gd name="connsiteY45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666895" h="830997" extrusionOk="0">
                <a:moveTo>
                  <a:pt x="0" y="0"/>
                </a:moveTo>
                <a:cubicBezTo>
                  <a:pt x="267829" y="-50511"/>
                  <a:pt x="609061" y="60669"/>
                  <a:pt x="805943" y="0"/>
                </a:cubicBezTo>
                <a:cubicBezTo>
                  <a:pt x="1002825" y="-60669"/>
                  <a:pt x="1172332" y="67806"/>
                  <a:pt x="1398548" y="0"/>
                </a:cubicBezTo>
                <a:cubicBezTo>
                  <a:pt x="1624764" y="-67806"/>
                  <a:pt x="1756819" y="48506"/>
                  <a:pt x="1884485" y="0"/>
                </a:cubicBezTo>
                <a:cubicBezTo>
                  <a:pt x="2012151" y="-48506"/>
                  <a:pt x="2239454" y="48861"/>
                  <a:pt x="2477090" y="0"/>
                </a:cubicBezTo>
                <a:cubicBezTo>
                  <a:pt x="2714726" y="-48861"/>
                  <a:pt x="2766032" y="9386"/>
                  <a:pt x="2963026" y="0"/>
                </a:cubicBezTo>
                <a:cubicBezTo>
                  <a:pt x="3160020" y="-9386"/>
                  <a:pt x="3144639" y="19649"/>
                  <a:pt x="3235625" y="0"/>
                </a:cubicBezTo>
                <a:cubicBezTo>
                  <a:pt x="3326611" y="-19649"/>
                  <a:pt x="3859886" y="96185"/>
                  <a:pt x="4041568" y="0"/>
                </a:cubicBezTo>
                <a:cubicBezTo>
                  <a:pt x="4223250" y="-96185"/>
                  <a:pt x="4328463" y="33711"/>
                  <a:pt x="4420835" y="0"/>
                </a:cubicBezTo>
                <a:cubicBezTo>
                  <a:pt x="4513207" y="-33711"/>
                  <a:pt x="4674064" y="30656"/>
                  <a:pt x="4800103" y="0"/>
                </a:cubicBezTo>
                <a:cubicBezTo>
                  <a:pt x="4926142" y="-30656"/>
                  <a:pt x="5256373" y="45276"/>
                  <a:pt x="5499377" y="0"/>
                </a:cubicBezTo>
                <a:cubicBezTo>
                  <a:pt x="5742381" y="-45276"/>
                  <a:pt x="5695265" y="22399"/>
                  <a:pt x="5771975" y="0"/>
                </a:cubicBezTo>
                <a:cubicBezTo>
                  <a:pt x="5848685" y="-22399"/>
                  <a:pt x="5912778" y="28681"/>
                  <a:pt x="6044574" y="0"/>
                </a:cubicBezTo>
                <a:cubicBezTo>
                  <a:pt x="6176370" y="-28681"/>
                  <a:pt x="6314532" y="9868"/>
                  <a:pt x="6423841" y="0"/>
                </a:cubicBezTo>
                <a:cubicBezTo>
                  <a:pt x="6533150" y="-9868"/>
                  <a:pt x="6749075" y="20506"/>
                  <a:pt x="7016446" y="0"/>
                </a:cubicBezTo>
                <a:cubicBezTo>
                  <a:pt x="7283818" y="-20506"/>
                  <a:pt x="7210686" y="32174"/>
                  <a:pt x="7289045" y="0"/>
                </a:cubicBezTo>
                <a:cubicBezTo>
                  <a:pt x="7367404" y="-32174"/>
                  <a:pt x="7763420" y="12589"/>
                  <a:pt x="7988319" y="0"/>
                </a:cubicBezTo>
                <a:cubicBezTo>
                  <a:pt x="8213218" y="-12589"/>
                  <a:pt x="8291494" y="21115"/>
                  <a:pt x="8474255" y="0"/>
                </a:cubicBezTo>
                <a:cubicBezTo>
                  <a:pt x="8657016" y="-21115"/>
                  <a:pt x="8939539" y="61517"/>
                  <a:pt x="9066861" y="0"/>
                </a:cubicBezTo>
                <a:cubicBezTo>
                  <a:pt x="9194183" y="-61517"/>
                  <a:pt x="9651178" y="59586"/>
                  <a:pt x="9872804" y="0"/>
                </a:cubicBezTo>
                <a:cubicBezTo>
                  <a:pt x="10094430" y="-59586"/>
                  <a:pt x="10301988" y="82590"/>
                  <a:pt x="10666895" y="0"/>
                </a:cubicBezTo>
                <a:cubicBezTo>
                  <a:pt x="10694718" y="113273"/>
                  <a:pt x="10657262" y="248646"/>
                  <a:pt x="10666895" y="415499"/>
                </a:cubicBezTo>
                <a:cubicBezTo>
                  <a:pt x="10676528" y="582352"/>
                  <a:pt x="10653171" y="705176"/>
                  <a:pt x="10666895" y="830997"/>
                </a:cubicBezTo>
                <a:cubicBezTo>
                  <a:pt x="10542110" y="832066"/>
                  <a:pt x="10474096" y="824706"/>
                  <a:pt x="10394297" y="830997"/>
                </a:cubicBezTo>
                <a:cubicBezTo>
                  <a:pt x="10314498" y="837288"/>
                  <a:pt x="10224503" y="821707"/>
                  <a:pt x="10121698" y="830997"/>
                </a:cubicBezTo>
                <a:cubicBezTo>
                  <a:pt x="10018893" y="840287"/>
                  <a:pt x="9614212" y="818394"/>
                  <a:pt x="9315755" y="830997"/>
                </a:cubicBezTo>
                <a:cubicBezTo>
                  <a:pt x="9017298" y="843600"/>
                  <a:pt x="8870340" y="760519"/>
                  <a:pt x="8616481" y="830997"/>
                </a:cubicBezTo>
                <a:cubicBezTo>
                  <a:pt x="8362622" y="901475"/>
                  <a:pt x="8373155" y="830003"/>
                  <a:pt x="8130544" y="830997"/>
                </a:cubicBezTo>
                <a:cubicBezTo>
                  <a:pt x="7887933" y="831991"/>
                  <a:pt x="7928038" y="809464"/>
                  <a:pt x="7751277" y="830997"/>
                </a:cubicBezTo>
                <a:cubicBezTo>
                  <a:pt x="7574516" y="852530"/>
                  <a:pt x="7194954" y="823759"/>
                  <a:pt x="7052003" y="830997"/>
                </a:cubicBezTo>
                <a:cubicBezTo>
                  <a:pt x="6909052" y="838235"/>
                  <a:pt x="6740724" y="796501"/>
                  <a:pt x="6459398" y="830997"/>
                </a:cubicBezTo>
                <a:cubicBezTo>
                  <a:pt x="6178073" y="865493"/>
                  <a:pt x="6077092" y="785688"/>
                  <a:pt x="5760123" y="830997"/>
                </a:cubicBezTo>
                <a:cubicBezTo>
                  <a:pt x="5443154" y="876306"/>
                  <a:pt x="5561363" y="825432"/>
                  <a:pt x="5487525" y="830997"/>
                </a:cubicBezTo>
                <a:cubicBezTo>
                  <a:pt x="5413687" y="836562"/>
                  <a:pt x="5280361" y="802739"/>
                  <a:pt x="5214926" y="830997"/>
                </a:cubicBezTo>
                <a:cubicBezTo>
                  <a:pt x="5149491" y="859255"/>
                  <a:pt x="4763107" y="811170"/>
                  <a:pt x="4515652" y="830997"/>
                </a:cubicBezTo>
                <a:cubicBezTo>
                  <a:pt x="4268197" y="850824"/>
                  <a:pt x="4216329" y="814700"/>
                  <a:pt x="4029716" y="830997"/>
                </a:cubicBezTo>
                <a:cubicBezTo>
                  <a:pt x="3843103" y="847294"/>
                  <a:pt x="3869648" y="818199"/>
                  <a:pt x="3757117" y="830997"/>
                </a:cubicBezTo>
                <a:cubicBezTo>
                  <a:pt x="3644586" y="843795"/>
                  <a:pt x="3403707" y="761140"/>
                  <a:pt x="3164512" y="830997"/>
                </a:cubicBezTo>
                <a:cubicBezTo>
                  <a:pt x="2925318" y="900854"/>
                  <a:pt x="2942902" y="830527"/>
                  <a:pt x="2785245" y="830997"/>
                </a:cubicBezTo>
                <a:cubicBezTo>
                  <a:pt x="2627588" y="831467"/>
                  <a:pt x="2558010" y="788447"/>
                  <a:pt x="2405977" y="830997"/>
                </a:cubicBezTo>
                <a:cubicBezTo>
                  <a:pt x="2253944" y="873547"/>
                  <a:pt x="2155791" y="776288"/>
                  <a:pt x="1920041" y="830997"/>
                </a:cubicBezTo>
                <a:cubicBezTo>
                  <a:pt x="1684291" y="885706"/>
                  <a:pt x="1558850" y="804332"/>
                  <a:pt x="1434105" y="830997"/>
                </a:cubicBezTo>
                <a:cubicBezTo>
                  <a:pt x="1309360" y="857662"/>
                  <a:pt x="1019408" y="816729"/>
                  <a:pt x="628162" y="830997"/>
                </a:cubicBezTo>
                <a:cubicBezTo>
                  <a:pt x="236916" y="845265"/>
                  <a:pt x="138220" y="767383"/>
                  <a:pt x="0" y="830997"/>
                </a:cubicBezTo>
                <a:cubicBezTo>
                  <a:pt x="-44497" y="700167"/>
                  <a:pt x="28527" y="528970"/>
                  <a:pt x="0" y="398879"/>
                </a:cubicBezTo>
                <a:cubicBezTo>
                  <a:pt x="-28527" y="268788"/>
                  <a:pt x="46246" y="9422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"Replication is something scientists should be thinking about </a:t>
            </a:r>
            <a:r>
              <a:rPr lang="en-US" sz="2400" dirty="0">
                <a:solidFill>
                  <a:srgbClr val="7030A0"/>
                </a:solidFill>
              </a:rPr>
              <a:t>before</a:t>
            </a:r>
            <a:r>
              <a:rPr lang="en-US" sz="2400" dirty="0"/>
              <a:t> they write the paper" - </a:t>
            </a:r>
            <a:r>
              <a:rPr lang="en-US" sz="2400" b="1" dirty="0" err="1"/>
              <a:t>Ritu</a:t>
            </a:r>
            <a:r>
              <a:rPr lang="en-US" sz="2400" b="1" dirty="0"/>
              <a:t> </a:t>
            </a:r>
            <a:r>
              <a:rPr lang="en-US" sz="2400" b="1" dirty="0" err="1"/>
              <a:t>Dhand</a:t>
            </a:r>
            <a:r>
              <a:rPr lang="en-US" sz="2400" dirty="0"/>
              <a:t>, </a:t>
            </a:r>
            <a:r>
              <a:rPr lang="en-US" sz="2400" i="1" dirty="0"/>
              <a:t>Editorial director at Nature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66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03E18-3E6A-45BC-A192-AD79B204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652463"/>
            <a:ext cx="8356600" cy="2032000"/>
          </a:xfrm>
          <a:prstGeom prst="rect">
            <a:avLst/>
          </a:prstGeom>
        </p:spPr>
      </p:pic>
      <p:pic>
        <p:nvPicPr>
          <p:cNvPr id="4" name="Picture 3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2C35F9BA-FB88-4E33-8EA7-2244D9BA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759075"/>
            <a:ext cx="5011738" cy="2011363"/>
          </a:xfrm>
          <a:prstGeom prst="rect">
            <a:avLst/>
          </a:prstGeom>
        </p:spPr>
      </p:pic>
      <p:pic>
        <p:nvPicPr>
          <p:cNvPr id="8" name="Picture 7" descr="A green and white rectangle with a number on it&#10;&#10;Description automatically generated with low confidence">
            <a:extLst>
              <a:ext uri="{FF2B5EF4-FFF2-40B4-BE49-F238E27FC236}">
                <a16:creationId xmlns:a16="http://schemas.microsoft.com/office/drawing/2014/main" id="{0FF4FF92-E478-4D5E-B948-2FB3BE54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8" y="2759075"/>
            <a:ext cx="3268663" cy="2011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CAE42-C64E-4810-80AA-689D09A1B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24"/>
          <a:stretch/>
        </p:blipFill>
        <p:spPr>
          <a:xfrm>
            <a:off x="9075738" y="652463"/>
            <a:ext cx="2473325" cy="202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62501-F9F0-4CD3-A3F2-EDEAF48610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324"/>
          <a:stretch/>
        </p:blipFill>
        <p:spPr>
          <a:xfrm>
            <a:off x="9075738" y="2749550"/>
            <a:ext cx="2473325" cy="2022475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79B18174-6A4B-4131-A38B-7F83EB76D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4845050"/>
            <a:ext cx="4632325" cy="1357313"/>
          </a:xfrm>
          <a:prstGeom prst="rect">
            <a:avLst/>
          </a:prstGeom>
        </p:spPr>
      </p:pic>
      <p:pic>
        <p:nvPicPr>
          <p:cNvPr id="1026" name="Picture 2" descr="Stata: Software for Statistics and Data Science">
            <a:extLst>
              <a:ext uri="{FF2B5EF4-FFF2-40B4-BE49-F238E27FC236}">
                <a16:creationId xmlns:a16="http://schemas.microsoft.com/office/drawing/2014/main" id="{8A336C48-4D6E-4B3D-A698-745628A0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9875" y="4845050"/>
            <a:ext cx="6199188" cy="1357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6E66A-0B83-35C6-7B4E-A7BE8D853198}"/>
              </a:ext>
            </a:extLst>
          </p:cNvPr>
          <p:cNvSpPr txBox="1">
            <a:spLocks/>
          </p:cNvSpPr>
          <p:nvPr/>
        </p:nvSpPr>
        <p:spPr>
          <a:xfrm>
            <a:off x="2715046" y="136297"/>
            <a:ext cx="7002057" cy="8831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7030A0"/>
                </a:solidFill>
                <a:latin typeface="+mn-lt"/>
              </a:rPr>
              <a:t>RIGHT TOOL FOR THE TRADE</a:t>
            </a:r>
          </a:p>
        </p:txBody>
      </p:sp>
    </p:spTree>
    <p:extLst>
      <p:ext uri="{BB962C8B-B14F-4D97-AF65-F5344CB8AC3E}">
        <p14:creationId xmlns:p14="http://schemas.microsoft.com/office/powerpoint/2010/main" val="341813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73E4AB5-F9CB-4185-B143-3E79B59BA5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68347"/>
            <a:ext cx="12027158" cy="65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DCB93-892A-4112-A291-33C275EEA536}"/>
              </a:ext>
            </a:extLst>
          </p:cNvPr>
          <p:cNvSpPr txBox="1"/>
          <p:nvPr/>
        </p:nvSpPr>
        <p:spPr>
          <a:xfrm>
            <a:off x="4444481" y="-170615"/>
            <a:ext cx="488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IMPORTANT!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2CF26-9B54-4FD7-926E-0F42130822EF}"/>
              </a:ext>
            </a:extLst>
          </p:cNvPr>
          <p:cNvSpPr txBox="1"/>
          <p:nvPr/>
        </p:nvSpPr>
        <p:spPr>
          <a:xfrm>
            <a:off x="373226" y="781560"/>
            <a:ext cx="10860832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Choose the appropriate experimental design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Choose the </a:t>
            </a:r>
            <a:r>
              <a:rPr lang="en-US" sz="2800" dirty="0">
                <a:solidFill>
                  <a:srgbClr val="FFFF00"/>
                </a:solidFill>
              </a:rPr>
              <a:t>right tool </a:t>
            </a:r>
            <a:r>
              <a:rPr lang="en-US" sz="2800" dirty="0">
                <a:solidFill>
                  <a:schemeClr val="bg1"/>
                </a:solidFill>
              </a:rPr>
              <a:t>for the trade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Think out of the box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are there smarter ways to process, 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analyze and 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visualize your data?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Document</a:t>
            </a:r>
            <a:r>
              <a:rPr lang="en-US" sz="2800" dirty="0">
                <a:solidFill>
                  <a:schemeClr val="bg1"/>
                </a:solidFill>
              </a:rPr>
              <a:t> your analyses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514C9-F335-44D8-A237-FE3C84E6BEC7}"/>
              </a:ext>
            </a:extLst>
          </p:cNvPr>
          <p:cNvSpPr txBox="1"/>
          <p:nvPr/>
        </p:nvSpPr>
        <p:spPr>
          <a:xfrm>
            <a:off x="298580" y="5256823"/>
            <a:ext cx="492689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Break data analysis to steps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Break codes to snippets</a:t>
            </a:r>
          </a:p>
        </p:txBody>
      </p:sp>
    </p:spTree>
    <p:extLst>
      <p:ext uri="{BB962C8B-B14F-4D97-AF65-F5344CB8AC3E}">
        <p14:creationId xmlns:p14="http://schemas.microsoft.com/office/powerpoint/2010/main" val="323438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21AC-FAB5-464A-98C1-3E79A768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089" y="810505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+mn-lt"/>
              </a:rPr>
              <a:t>STARTER PACK: MICROSOFT EXCEL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C0FB10-C12B-486A-A3A9-B34BCD8FE0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619" y="1651006"/>
          <a:ext cx="11425084" cy="493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50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BC2C-404A-D38E-5926-03C39D39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19878"/>
            <a:ext cx="10058400" cy="123164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72D6-ADA4-C351-2C09-558D8A07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9082"/>
          </a:xfrm>
        </p:spPr>
        <p:txBody>
          <a:bodyPr>
            <a:normAutofit/>
          </a:bodyPr>
          <a:lstStyle/>
          <a:p>
            <a:r>
              <a:rPr lang="en-US" dirty="0"/>
              <a:t>- FIRST THINGS FIRST (Excelling with MS Excel)</a:t>
            </a:r>
          </a:p>
          <a:p>
            <a:r>
              <a:rPr lang="en-US" dirty="0"/>
              <a:t> - What's EXCEL to you?</a:t>
            </a:r>
          </a:p>
          <a:p>
            <a:r>
              <a:rPr lang="en-US" dirty="0"/>
              <a:t> - Rules, rules, and rules for spreadsheets!</a:t>
            </a:r>
          </a:p>
          <a:p>
            <a:r>
              <a:rPr lang="en-US" dirty="0"/>
              <a:t> &gt; Data WRANGLING</a:t>
            </a:r>
          </a:p>
          <a:p>
            <a:r>
              <a:rPr lang="en-US" dirty="0"/>
              <a:t>  - Year and month from date column</a:t>
            </a:r>
          </a:p>
          <a:p>
            <a:r>
              <a:rPr lang="en-US" dirty="0"/>
              <a:t>  - Merging multiple sheets (XLXS) and files (XLXS/CSV)</a:t>
            </a:r>
          </a:p>
          <a:p>
            <a:r>
              <a:rPr lang="en-US" dirty="0"/>
              <a:t>  - Wide data to long DATA</a:t>
            </a:r>
          </a:p>
          <a:p>
            <a:r>
              <a:rPr lang="en-US" dirty="0"/>
              <a:t>  - Grabbing data from the web.</a:t>
            </a:r>
          </a:p>
        </p:txBody>
      </p:sp>
    </p:spTree>
    <p:extLst>
      <p:ext uri="{BB962C8B-B14F-4D97-AF65-F5344CB8AC3E}">
        <p14:creationId xmlns:p14="http://schemas.microsoft.com/office/powerpoint/2010/main" val="89150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BC2C-404A-D38E-5926-03C39D39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19878"/>
            <a:ext cx="10058400" cy="123164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72D6-ADA4-C351-2C09-558D8A07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1755"/>
            <a:ext cx="10058400" cy="4499082"/>
          </a:xfrm>
        </p:spPr>
        <p:txBody>
          <a:bodyPr>
            <a:normAutofit/>
          </a:bodyPr>
          <a:lstStyle/>
          <a:p>
            <a:r>
              <a:rPr lang="en-US" dirty="0"/>
              <a:t>&gt; MACROs</a:t>
            </a:r>
          </a:p>
          <a:p>
            <a:r>
              <a:rPr lang="en-US" dirty="0"/>
              <a:t>  - Year and month from date column</a:t>
            </a:r>
          </a:p>
          <a:p>
            <a:r>
              <a:rPr lang="en-US" dirty="0"/>
              <a:t>  - COVID Death map with a click</a:t>
            </a:r>
          </a:p>
          <a:p>
            <a:r>
              <a:rPr lang="en-US" dirty="0"/>
              <a:t>  - World Population map with a click</a:t>
            </a:r>
          </a:p>
          <a:p>
            <a:r>
              <a:rPr lang="en-US" dirty="0"/>
              <a:t>  - Exercise: Create your macros.</a:t>
            </a:r>
          </a:p>
        </p:txBody>
      </p:sp>
    </p:spTree>
    <p:extLst>
      <p:ext uri="{BB962C8B-B14F-4D97-AF65-F5344CB8AC3E}">
        <p14:creationId xmlns:p14="http://schemas.microsoft.com/office/powerpoint/2010/main" val="4046961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1282</TotalTime>
  <Words>406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avenir-light</vt:lpstr>
      <vt:lpstr>Calibri</vt:lpstr>
      <vt:lpstr>Calibri Light</vt:lpstr>
      <vt:lpstr>Merriweather</vt:lpstr>
      <vt:lpstr>Wingdings</vt:lpstr>
      <vt:lpstr>Retrospect</vt:lpstr>
      <vt:lpstr>Excelling with EXCEL</vt:lpstr>
      <vt:lpstr>DATA MANAGEMENT </vt:lpstr>
      <vt:lpstr>PowerPoint Presentation</vt:lpstr>
      <vt:lpstr>PowerPoint Presentation</vt:lpstr>
      <vt:lpstr>PowerPoint Presentation</vt:lpstr>
      <vt:lpstr>PowerPoint Presentation</vt:lpstr>
      <vt:lpstr>STARTER PACK: MICROSOFT EXCEL</vt:lpstr>
      <vt:lpstr>TASKS FOR TODAY</vt:lpstr>
      <vt:lpstr>TASKS FOR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Collins Collins</dc:creator>
  <cp:lastModifiedBy>Collins Collins</cp:lastModifiedBy>
  <cp:revision>12</cp:revision>
  <dcterms:created xsi:type="dcterms:W3CDTF">2022-08-28T00:22:08Z</dcterms:created>
  <dcterms:modified xsi:type="dcterms:W3CDTF">2022-08-29T21:21:04Z</dcterms:modified>
</cp:coreProperties>
</file>